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57" r:id="rId4"/>
    <p:sldId id="268" r:id="rId5"/>
    <p:sldId id="259" r:id="rId6"/>
    <p:sldId id="260" r:id="rId7"/>
    <p:sldId id="269" r:id="rId8"/>
    <p:sldId id="258" r:id="rId9"/>
    <p:sldId id="261" r:id="rId10"/>
    <p:sldId id="262" r:id="rId11"/>
    <p:sldId id="272" r:id="rId12"/>
    <p:sldId id="270" r:id="rId13"/>
    <p:sldId id="271" r:id="rId14"/>
    <p:sldId id="263" r:id="rId15"/>
    <p:sldId id="264" r:id="rId16"/>
    <p:sldId id="275" r:id="rId17"/>
    <p:sldId id="265" r:id="rId18"/>
    <p:sldId id="276" r:id="rId19"/>
    <p:sldId id="277" r:id="rId20"/>
    <p:sldId id="26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37" d="100"/>
          <a:sy n="37" d="100"/>
        </p:scale>
        <p:origin x="108" y="7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B3A18DD-69FF-4A9F-BAEC-963625F52240}" type="datetimeFigureOut">
              <a:rPr lang="en-GB" smtClean="0"/>
              <a:t>24/06/2019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4F9D81D5-5595-4BF2-88BD-A05300DA8471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58436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8DD-69FF-4A9F-BAEC-963625F52240}" type="datetimeFigureOut">
              <a:rPr lang="en-GB" smtClean="0"/>
              <a:t>24/06/2019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D81D5-5595-4BF2-88BD-A05300DA84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807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8DD-69FF-4A9F-BAEC-963625F52240}" type="datetimeFigureOut">
              <a:rPr lang="en-GB" smtClean="0"/>
              <a:t>24/06/2019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D81D5-5595-4BF2-88BD-A05300DA84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3066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4EFFD-66E9-4B13-8856-51456E086C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D5D1B-D0A5-4B3E-B8CC-CD66B3E90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530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4EFFD-66E9-4B13-8856-51456E086C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D5D1B-D0A5-4B3E-B8CC-CD66B3E90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270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4EFFD-66E9-4B13-8856-51456E086C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D5D1B-D0A5-4B3E-B8CC-CD66B3E90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8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4EFFD-66E9-4B13-8856-51456E086C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D5D1B-D0A5-4B3E-B8CC-CD66B3E90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121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4EFFD-66E9-4B13-8856-51456E086C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D5D1B-D0A5-4B3E-B8CC-CD66B3E90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3473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4EFFD-66E9-4B13-8856-51456E086C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D5D1B-D0A5-4B3E-B8CC-CD66B3E90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3110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4EFFD-66E9-4B13-8856-51456E086C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D5D1B-D0A5-4B3E-B8CC-CD66B3E90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0461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4EFFD-66E9-4B13-8856-51456E086C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D5D1B-D0A5-4B3E-B8CC-CD66B3E90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097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8DD-69FF-4A9F-BAEC-963625F52240}" type="datetimeFigureOut">
              <a:rPr lang="en-GB" smtClean="0"/>
              <a:t>24/06/2019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D81D5-5595-4BF2-88BD-A05300DA84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703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4EFFD-66E9-4B13-8856-51456E086C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D5D1B-D0A5-4B3E-B8CC-CD66B3E90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9600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4EFFD-66E9-4B13-8856-51456E086C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D5D1B-D0A5-4B3E-B8CC-CD66B3E90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0111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4EFFD-66E9-4B13-8856-51456E086C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D5D1B-D0A5-4B3E-B8CC-CD66B3E90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600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8DD-69FF-4A9F-BAEC-963625F52240}" type="datetimeFigureOut">
              <a:rPr lang="en-GB" smtClean="0"/>
              <a:t>24/06/2019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D81D5-5595-4BF2-88BD-A05300DA8471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69396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8DD-69FF-4A9F-BAEC-963625F52240}" type="datetimeFigureOut">
              <a:rPr lang="en-GB" smtClean="0"/>
              <a:t>24/06/2019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D81D5-5595-4BF2-88BD-A05300DA84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883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8DD-69FF-4A9F-BAEC-963625F52240}" type="datetimeFigureOut">
              <a:rPr lang="en-GB" smtClean="0"/>
              <a:t>24/06/2019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D81D5-5595-4BF2-88BD-A05300DA84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1028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8DD-69FF-4A9F-BAEC-963625F52240}" type="datetimeFigureOut">
              <a:rPr lang="en-GB" smtClean="0"/>
              <a:t>24/06/2019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D81D5-5595-4BF2-88BD-A05300DA84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9847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8DD-69FF-4A9F-BAEC-963625F52240}" type="datetimeFigureOut">
              <a:rPr lang="en-GB" smtClean="0"/>
              <a:t>24/06/2019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D81D5-5595-4BF2-88BD-A05300DA84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082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8DD-69FF-4A9F-BAEC-963625F52240}" type="datetimeFigureOut">
              <a:rPr lang="en-GB" smtClean="0"/>
              <a:t>24/06/2019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D81D5-5595-4BF2-88BD-A05300DA84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982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8DD-69FF-4A9F-BAEC-963625F52240}" type="datetimeFigureOut">
              <a:rPr lang="en-GB" smtClean="0"/>
              <a:t>24/06/2019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D81D5-5595-4BF2-88BD-A05300DA84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475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9B3A18DD-69FF-4A9F-BAEC-963625F52240}" type="datetimeFigureOut">
              <a:rPr lang="en-GB" smtClean="0"/>
              <a:t>24/06/2019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4F9D81D5-5595-4BF2-88BD-A05300DA84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257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4EFFD-66E9-4B13-8856-51456E086C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D5D1B-D0A5-4B3E-B8CC-CD66B3E90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63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2ahUKEwjZxuyT1oHjAhWIHxQKHQh-DbIQjRx6BAgBEAU&amp;url=http%3A%2F%2Fwww.google.co.uk%2Furl%3Fsa%3Di%26rct%3Dj%26q%3D%26esrc%3Ds%26source%3Dimages%26cd%3D%26ved%3D2ahUKEwiNvfmP1oHjAhVBLBoKHZnjCCAQjRx6BAgBEAU%26url%3Dhttp%253A%252F%252Fboltonbears.blogspot.com%252F2016%252F04%252Fstudent-engagement-from-edutopia.html%26psig%3DAOvVaw1tyQBxYaUbDo8Dqo04Kxju%26ust%3D1561450265388639&amp;psig=AOvVaw1tyQBxYaUbDo8Dqo04Kxju&amp;ust=1561450265388639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4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1261353"/>
            <a:ext cx="9418320" cy="4041648"/>
          </a:xfrm>
        </p:spPr>
        <p:txBody>
          <a:bodyPr/>
          <a:lstStyle/>
          <a:p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Workshop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b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The Whole Child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9982" y="5453608"/>
            <a:ext cx="9418320" cy="1691640"/>
          </a:xfrm>
        </p:spPr>
        <p:txBody>
          <a:bodyPr>
            <a:normAutofit/>
          </a:bodyPr>
          <a:lstStyle/>
          <a:p>
            <a:r>
              <a:rPr lang="en-GB" sz="24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Monday 1</a:t>
            </a:r>
            <a:r>
              <a:rPr lang="en-GB" sz="2400" b="1" baseline="30000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GB" sz="24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July, 2019</a:t>
            </a:r>
          </a:p>
          <a:p>
            <a:r>
              <a:rPr lang="en-GB" sz="24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Karsten Stephan</a:t>
            </a:r>
            <a:endParaRPr lang="en-GB" sz="2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05" y="166471"/>
            <a:ext cx="10058400" cy="3115706"/>
          </a:xfrm>
          <a:prstGeom prst="rect">
            <a:avLst/>
          </a:prstGeom>
        </p:spPr>
      </p:pic>
      <p:pic>
        <p:nvPicPr>
          <p:cNvPr id="4" name="Pink Floyd - Another Brick In The Wall (HQ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58702" y="59946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60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290533"/>
            <a:ext cx="12192000" cy="86177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AIMS :To 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evaluate and discuss the extent to which the current curriculum meets the needs of the whole child.</a:t>
            </a:r>
          </a:p>
          <a:p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To 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 on the ways in which curriculum development and different curriculum models might take greater account of  these needs.</a:t>
            </a:r>
          </a:p>
          <a:p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To 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concrete steps we can take in our own schools to increase our focus on ‘the whole child’.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160" y="206588"/>
            <a:ext cx="3590155" cy="111209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34" y="206588"/>
            <a:ext cx="9692640" cy="978759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solidFill>
                  <a:srgbClr val="002060"/>
                </a:solidFill>
              </a:rPr>
              <a:t>DISCUSSION</a:t>
            </a:r>
            <a:r>
              <a:rPr lang="en-GB" sz="3200" b="1" dirty="0" smtClean="0">
                <a:solidFill>
                  <a:srgbClr val="002060"/>
                </a:solidFill>
              </a:rPr>
              <a:t>: </a:t>
            </a:r>
            <a:r>
              <a:rPr lang="en-GB" sz="2800" b="1" dirty="0" smtClean="0">
                <a:solidFill>
                  <a:srgbClr val="002060"/>
                </a:solidFill>
              </a:rPr>
              <a:t>how does our existing                                          curriculum develop the whole child</a:t>
            </a:r>
            <a:r>
              <a:rPr lang="en-GB" sz="2800" b="1" dirty="0" smtClean="0">
                <a:solidFill>
                  <a:schemeClr val="bg2">
                    <a:lumMod val="10000"/>
                  </a:schemeClr>
                </a:solidFill>
              </a:rPr>
              <a:t>?</a:t>
            </a:r>
            <a:endParaRPr lang="en-GB" sz="2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093" y="1834139"/>
            <a:ext cx="4697222" cy="31257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4909" y="1438206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Strategies used 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schools with a strong focus on character: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whole school ethos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student-led recording evidence of personal development, accompanying school-led approaches to measure character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of reward or award systems schemes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structured reflection periods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personal tutors or coaches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older students working with younger students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opportunities to take part in voluntary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programmes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social action in school and in the local community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consideration of moral issues in a cross-curricular manner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involvement of parents, guardians and families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classes in public speaking, philosophy and ethics lessons</a:t>
            </a:r>
          </a:p>
        </p:txBody>
      </p:sp>
    </p:spTree>
    <p:extLst>
      <p:ext uri="{BB962C8B-B14F-4D97-AF65-F5344CB8AC3E}">
        <p14:creationId xmlns:p14="http://schemas.microsoft.com/office/powerpoint/2010/main" val="10620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290533"/>
            <a:ext cx="12192000" cy="86177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AIMS :To 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evaluate and discuss the extent to which the current curriculum meets the needs of the whole child.</a:t>
            </a:r>
          </a:p>
          <a:p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To 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 on the ways in which curriculum development and different curriculum models might take greater account of  these needs.</a:t>
            </a:r>
          </a:p>
          <a:p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To 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concrete steps we can take in our own schools to increase our focus on ‘the whole child’.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745" y="206588"/>
            <a:ext cx="3590155" cy="111209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34" y="206588"/>
            <a:ext cx="9692640" cy="978759"/>
          </a:xfrm>
        </p:spPr>
        <p:txBody>
          <a:bodyPr>
            <a:normAutofit/>
          </a:bodyPr>
          <a:lstStyle/>
          <a:p>
            <a:r>
              <a:rPr lang="en-GB" sz="3200" b="1" i="1" dirty="0" smtClean="0">
                <a:solidFill>
                  <a:srgbClr val="002060"/>
                </a:solidFill>
              </a:rPr>
              <a:t>Designing a curriculum based on </a:t>
            </a:r>
            <a:br>
              <a:rPr lang="en-GB" sz="3200" b="1" i="1" dirty="0" smtClean="0">
                <a:solidFill>
                  <a:srgbClr val="002060"/>
                </a:solidFill>
              </a:rPr>
            </a:br>
            <a:r>
              <a:rPr lang="en-GB" sz="3200" b="1" i="1" dirty="0" smtClean="0">
                <a:solidFill>
                  <a:srgbClr val="002060"/>
                </a:solidFill>
              </a:rPr>
              <a:t>the whole child:</a:t>
            </a:r>
            <a:endParaRPr lang="en-GB" sz="2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434" y="3728693"/>
            <a:ext cx="10619475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4D2B54"/>
                </a:solidFill>
              </a:rPr>
              <a:t>The three founders of School 21 Peter Hyman, </a:t>
            </a:r>
            <a:r>
              <a:rPr lang="en-US" sz="2000" b="1" dirty="0" err="1">
                <a:solidFill>
                  <a:srgbClr val="4D2B54"/>
                </a:solidFill>
              </a:rPr>
              <a:t>Oli</a:t>
            </a:r>
            <a:r>
              <a:rPr lang="en-US" sz="2000" b="1" dirty="0">
                <a:solidFill>
                  <a:srgbClr val="4D2B54"/>
                </a:solidFill>
              </a:rPr>
              <a:t> de </a:t>
            </a:r>
            <a:r>
              <a:rPr lang="en-US" sz="2000" b="1" dirty="0" err="1">
                <a:solidFill>
                  <a:srgbClr val="4D2B54"/>
                </a:solidFill>
              </a:rPr>
              <a:t>Botton</a:t>
            </a:r>
            <a:r>
              <a:rPr lang="en-US" sz="2000" b="1" dirty="0">
                <a:solidFill>
                  <a:srgbClr val="4D2B54"/>
                </a:solidFill>
              </a:rPr>
              <a:t> and Ed </a:t>
            </a:r>
            <a:r>
              <a:rPr lang="en-US" sz="2000" b="1" dirty="0" err="1">
                <a:solidFill>
                  <a:srgbClr val="4D2B54"/>
                </a:solidFill>
              </a:rPr>
              <a:t>Fidoe</a:t>
            </a:r>
            <a:r>
              <a:rPr lang="en-US" sz="2000" b="1" dirty="0">
                <a:solidFill>
                  <a:srgbClr val="4D2B54"/>
                </a:solidFill>
              </a:rPr>
              <a:t> came together with a shared belief that education must be done differently if we are to prepare young people properly for the world they are going into. </a:t>
            </a:r>
            <a:endParaRPr lang="en-US" sz="2000" b="1" dirty="0" smtClean="0">
              <a:solidFill>
                <a:srgbClr val="4D2B54"/>
              </a:solidFill>
            </a:endParaRPr>
          </a:p>
          <a:p>
            <a:endParaRPr lang="en-US" sz="2000" b="1" dirty="0">
              <a:solidFill>
                <a:srgbClr val="4D2B54"/>
              </a:solidFill>
            </a:endParaRPr>
          </a:p>
          <a:p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Their 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conviction was that we needed schools to rebalance head (academic success), heart (character and well-being) and hand (generating ideas, problem solving, making a difference). </a:t>
            </a:r>
            <a:r>
              <a:rPr lang="en-US" sz="2000" b="1" i="1" dirty="0">
                <a:solidFill>
                  <a:schemeClr val="bg2">
                    <a:lumMod val="10000"/>
                  </a:schemeClr>
                </a:solidFill>
              </a:rPr>
              <a:t>https://www.school21.org.uk/</a:t>
            </a:r>
            <a:endParaRPr lang="en-US" sz="2000" b="1" i="1" dirty="0" smtClean="0">
              <a:solidFill>
                <a:schemeClr val="bg2">
                  <a:lumMod val="10000"/>
                </a:schemeClr>
              </a:solidFill>
            </a:endParaRPr>
          </a:p>
          <a:p>
            <a:endParaRPr lang="en-US" sz="2000" b="1" dirty="0"/>
          </a:p>
          <a:p>
            <a:r>
              <a:rPr lang="en-US" b="1" dirty="0">
                <a:solidFill>
                  <a:srgbClr val="4D2B54"/>
                </a:solidFill>
              </a:rPr>
              <a:t> </a:t>
            </a:r>
            <a:endParaRPr lang="en-US" b="1" dirty="0">
              <a:effectLst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349" y="1237981"/>
            <a:ext cx="2033368" cy="20333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354" y="1347735"/>
            <a:ext cx="2890676" cy="192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290533"/>
            <a:ext cx="12192000" cy="86177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AIMS :To 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evaluate and discuss the extent to which the current curriculum meets the needs of the whole child.</a:t>
            </a:r>
          </a:p>
          <a:p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To 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 on the ways in which curriculum development and different curriculum models might take greater account of  these needs.</a:t>
            </a:r>
          </a:p>
          <a:p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To 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concrete steps we can take in our own schools to increase our focus on ‘the whole child’.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754" y="206588"/>
            <a:ext cx="3590155" cy="111209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34" y="206588"/>
            <a:ext cx="9692640" cy="978759"/>
          </a:xfrm>
        </p:spPr>
        <p:txBody>
          <a:bodyPr>
            <a:normAutofit/>
          </a:bodyPr>
          <a:lstStyle/>
          <a:p>
            <a:r>
              <a:rPr lang="en-GB" sz="3200" b="1" i="1" dirty="0" smtClean="0">
                <a:solidFill>
                  <a:srgbClr val="002060"/>
                </a:solidFill>
              </a:rPr>
              <a:t>School 21 – Newham, East London</a:t>
            </a:r>
            <a:endParaRPr lang="en-GB" sz="2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34" y="1423586"/>
            <a:ext cx="1466816" cy="14668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66059" y="1423586"/>
            <a:ext cx="8382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John Pardoe, Senior Leader, Curriculum 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Assessment Innovation, School 21,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Newham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London</a:t>
            </a:r>
          </a:p>
          <a:p>
            <a:endParaRPr lang="en-US" sz="2400" b="1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“Too often schools see students as blank books that need to built up into something….but my view of education is </a:t>
            </a:r>
            <a:r>
              <a:rPr lang="en-US" sz="24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that..as</a:t>
            </a:r>
            <a:r>
              <a:rPr lang="en-US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teachers we are interacting with students as whole people, who have their own histories, thoughts and ideas.” </a:t>
            </a:r>
          </a:p>
          <a:p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400" b="1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ead, NEU Summer 2019</a:t>
            </a:r>
          </a:p>
          <a:p>
            <a:endParaRPr lang="en-US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956871"/>
            <a:ext cx="10744200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 7: 60% time in traditional lessons, 25 per cent on projects and 15% on coaching</a:t>
            </a:r>
          </a:p>
          <a:p>
            <a:r>
              <a:rPr lang="en-GB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projects are negotiated with students – they become  key stakeholders in the</a:t>
            </a:r>
          </a:p>
          <a:p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GB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urriculu</a:t>
            </a:r>
            <a:r>
              <a:rPr lang="en-GB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endParaRPr lang="en-GB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35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290533"/>
            <a:ext cx="12192000" cy="86177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AIMS :To 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evaluate and discuss the extent to which the current curriculum meets the needs of the whole child.</a:t>
            </a:r>
          </a:p>
          <a:p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To 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 on the ways in which curriculum development and different curriculum models might take greater account of  these needs.</a:t>
            </a:r>
          </a:p>
          <a:p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To 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concrete steps we can take in our own schools to increase our focus on ‘the whole child’.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625" y="133614"/>
            <a:ext cx="3590155" cy="111209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9117" y="1706634"/>
            <a:ext cx="9692640" cy="978759"/>
          </a:xfrm>
        </p:spPr>
        <p:txBody>
          <a:bodyPr>
            <a:noAutofit/>
          </a:bodyPr>
          <a:lstStyle/>
          <a:p>
            <a:r>
              <a:rPr lang="en-GB" sz="36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DISCUSSION: How </a:t>
            </a:r>
            <a:r>
              <a:rPr lang="en-GB" sz="36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we innovate and </a:t>
            </a:r>
            <a:r>
              <a:rPr lang="en-GB" sz="36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change our curriculum </a:t>
            </a:r>
            <a:r>
              <a:rPr lang="en-GB" sz="36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meet the needs of the</a:t>
            </a:r>
            <a:br>
              <a:rPr lang="en-GB" sz="36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36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whole child?</a:t>
            </a:r>
            <a:endParaRPr lang="en-GB" sz="36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9117" y="2782617"/>
            <a:ext cx="9464074" cy="30469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different models: </a:t>
            </a:r>
          </a:p>
          <a:p>
            <a:endParaRPr lang="en-GB" sz="2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Establish key values and skills which address the needs of the whole child and design an ‘ entitlement’ curriculum around these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Working from the needs of the individual child, developing a curriculum to meet these needs.</a:t>
            </a:r>
          </a:p>
          <a:p>
            <a:endParaRPr lang="en-GB" sz="2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00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290533"/>
            <a:ext cx="12192000" cy="86177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AIMS :To 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evaluate and discuss the extent to which the current curriculum meets the needs of the whole child.</a:t>
            </a:r>
          </a:p>
          <a:p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To 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 on the ways in which curriculum development and different curriculum models might take greater account of  these needs.</a:t>
            </a:r>
          </a:p>
          <a:p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To 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concrete steps we can take in our own schools to increase our focus on ‘the whole child’.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670" y="0"/>
            <a:ext cx="3590155" cy="111209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4648" y="556046"/>
            <a:ext cx="9692640" cy="1325562"/>
          </a:xfrm>
        </p:spPr>
        <p:txBody>
          <a:bodyPr/>
          <a:lstStyle/>
          <a:p>
            <a:r>
              <a:rPr lang="en-GB" b="1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importance of student engagement</a:t>
            </a:r>
            <a:endParaRPr lang="en-GB" b="1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AutoShape 2" descr="Image result for student engagement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97087" y="2842783"/>
            <a:ext cx="5353050" cy="347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60341"/>
            <a:ext cx="4187340" cy="27165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889" y="2033232"/>
            <a:ext cx="57340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7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570" y="0"/>
            <a:ext cx="3364523" cy="104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54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290533"/>
            <a:ext cx="12192000" cy="86177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AIMS :To 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evaluate and discuss the extent to which the current curriculum meets the needs of the whole child.</a:t>
            </a:r>
          </a:p>
          <a:p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To 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 on the ways in which curriculum development and different curriculum models might take greater account of  these needs.</a:t>
            </a:r>
          </a:p>
          <a:p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To 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concrete steps we can take in our own schools to increase our focus on ‘the whole child’.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357" y="-83551"/>
            <a:ext cx="3590155" cy="111209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4819" y="139188"/>
            <a:ext cx="9692640" cy="718452"/>
          </a:xfrm>
        </p:spPr>
        <p:txBody>
          <a:bodyPr>
            <a:noAutofit/>
          </a:bodyPr>
          <a:lstStyle/>
          <a:p>
            <a:r>
              <a:rPr lang="en-GB" sz="2400" b="1" dirty="0" err="1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Bramcote</a:t>
            </a:r>
            <a:r>
              <a:rPr lang="en-GB" sz="2400" b="1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College Graduation Audit –</a:t>
            </a:r>
            <a:br>
              <a:rPr lang="en-GB" sz="2400" b="1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400" b="1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Simon Morton</a:t>
            </a:r>
            <a:endParaRPr lang="en-GB" sz="2400" b="1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88" y="1080379"/>
            <a:ext cx="7738702" cy="515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8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290533"/>
            <a:ext cx="12192000" cy="86177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AIMS :To 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evaluate and discuss the extent to which the current curriculum meets the needs of the whole child.</a:t>
            </a:r>
          </a:p>
          <a:p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To 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 on the ways in which curriculum development and different curriculum models might take greater account of  these needs.</a:t>
            </a:r>
          </a:p>
          <a:p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To 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concrete steps we can take in our own schools to increase our focus on ‘the whole child’.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357" y="-83551"/>
            <a:ext cx="3590155" cy="111209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4819" y="139188"/>
            <a:ext cx="9692640" cy="718452"/>
          </a:xfrm>
        </p:spPr>
        <p:txBody>
          <a:bodyPr>
            <a:noAutofit/>
          </a:bodyPr>
          <a:lstStyle/>
          <a:p>
            <a:r>
              <a:rPr lang="en-GB" sz="2400" b="1" dirty="0" err="1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Bramcote</a:t>
            </a:r>
            <a:r>
              <a:rPr lang="en-GB" sz="2400" b="1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College Graduation Audit –</a:t>
            </a:r>
            <a:br>
              <a:rPr lang="en-GB" sz="2400" b="1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400" b="1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Simon Morton</a:t>
            </a:r>
            <a:endParaRPr lang="en-GB" sz="2400" b="1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7641"/>
            <a:ext cx="5769892" cy="40801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81174"/>
            <a:ext cx="5769893" cy="38384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0" y="2207658"/>
            <a:ext cx="4354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Identifying and auditing key areas of experience</a:t>
            </a:r>
            <a:endParaRPr lang="en-GB" sz="2400" b="1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84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290533"/>
            <a:ext cx="12192000" cy="86177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AIMS :To 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evaluate and discuss the extent to which the current curriculum meets the needs of the whole child.</a:t>
            </a:r>
          </a:p>
          <a:p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To 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 on the ways in which curriculum development and different curriculum models might take greater account of  these needs.</a:t>
            </a:r>
          </a:p>
          <a:p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To 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concrete steps we can take in our own schools to increase our focus on ‘the whole child’.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625" y="133614"/>
            <a:ext cx="3590155" cy="111209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9117" y="1706634"/>
            <a:ext cx="9692640" cy="978759"/>
          </a:xfrm>
        </p:spPr>
        <p:txBody>
          <a:bodyPr>
            <a:noAutofit/>
          </a:bodyPr>
          <a:lstStyle/>
          <a:p>
            <a:r>
              <a:rPr lang="en-GB" sz="36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DISCUSSION: What concrete steps can we take to increase the focus on the ‘whole child’ in our schools or in our classrooms?</a:t>
            </a:r>
            <a:endParaRPr lang="en-GB" sz="36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611" y="2790518"/>
            <a:ext cx="5125652" cy="339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51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290533"/>
            <a:ext cx="12192000" cy="86177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AIMS :To 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evaluate and discuss the extent to which the current curriculum meets the needs of the whole child.</a:t>
            </a:r>
          </a:p>
          <a:p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To 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 on the ways in which curriculum development and different curriculum models might take greater account of  these needs.</a:t>
            </a:r>
          </a:p>
          <a:p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To 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concrete steps we can take in our own schools to increase our focus on ‘the whole child’.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158" y="-190286"/>
            <a:ext cx="3590155" cy="111209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4635" y="1237298"/>
            <a:ext cx="9692640" cy="1325562"/>
          </a:xfrm>
        </p:spPr>
        <p:txBody>
          <a:bodyPr/>
          <a:lstStyle/>
          <a:p>
            <a:r>
              <a:rPr lang="en-GB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Tell me what have you done today to feel proud – Heather Small</a:t>
            </a:r>
            <a:endParaRPr lang="en-GB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HEATHER SMALL Proud (LONDON 2012)_00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24113" y="2562860"/>
            <a:ext cx="53721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71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874" y="-38878"/>
            <a:ext cx="10313356" cy="1325562"/>
          </a:xfrm>
        </p:spPr>
        <p:txBody>
          <a:bodyPr/>
          <a:lstStyle/>
          <a:p>
            <a:r>
              <a:rPr lang="en-GB" b="1" dirty="0" smtClean="0">
                <a:solidFill>
                  <a:schemeClr val="bg2">
                    <a:lumMod val="10000"/>
                  </a:schemeClr>
                </a:solidFill>
              </a:rPr>
              <a:t>Aims of this session: </a:t>
            </a:r>
            <a:endParaRPr lang="en-GB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00154"/>
            <a:ext cx="11315700" cy="4739076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en-GB" sz="30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evaluate and discuss the extent to which the current curriculum meets the needs of the whole child.</a:t>
            </a:r>
          </a:p>
          <a:p>
            <a:r>
              <a:rPr lang="en-GB" sz="30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reflect on the ways in which curriculum development and different curriculum models might take greater account of  these needs.</a:t>
            </a:r>
          </a:p>
          <a:p>
            <a:r>
              <a:rPr lang="en-GB" sz="30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identify concrete steps we can take in our own schools to increase our focus on ‘the whole child’.</a:t>
            </a:r>
            <a:endParaRPr lang="en-GB" sz="30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4000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endParaRPr lang="en-GB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200" y="174592"/>
            <a:ext cx="3590155" cy="11120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025760"/>
            <a:ext cx="12192000" cy="9233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87254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874" y="503238"/>
            <a:ext cx="10313356" cy="1325562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Stimulus 1: </a:t>
            </a:r>
            <a:r>
              <a:rPr lang="en-GB" b="1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GB" b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en-GB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Pink Floyd, </a:t>
            </a:r>
            <a:br>
              <a:rPr lang="en-GB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‘Another Brick in the Wall’ </a:t>
            </a:r>
            <a:endParaRPr lang="en-GB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200" y="174592"/>
            <a:ext cx="3590155" cy="11120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025760"/>
            <a:ext cx="12192000" cy="9233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</p:txBody>
      </p:sp>
      <p:pic>
        <p:nvPicPr>
          <p:cNvPr id="7" name="Pink Floyd - Another Brick In The Wall (HQ)_000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2874" y="2025260"/>
            <a:ext cx="4763798" cy="3572849"/>
          </a:xfrm>
          <a:prstGeom prst="rect">
            <a:avLst/>
          </a:prstGeom>
        </p:spPr>
      </p:pic>
      <p:pic>
        <p:nvPicPr>
          <p:cNvPr id="8" name="Pink Floyd - Another Brick In The Wall (HQ)_0006_0008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59552" y="2025260"/>
            <a:ext cx="4924425" cy="369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14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978" y="0"/>
            <a:ext cx="9772735" cy="14387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647" y="163344"/>
            <a:ext cx="3590155" cy="11120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60764" y="2154012"/>
            <a:ext cx="8894618" cy="397031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</a:t>
            </a: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judgements made in the New Framework: </a:t>
            </a:r>
          </a:p>
          <a:p>
            <a:endParaRPr lang="en-US" sz="28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Inspectors 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 also make graded judgements on the following areas using the four-point scale: </a:t>
            </a:r>
            <a:endParaRPr lang="en-US" sz="2800" b="1" dirty="0" smtClean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b="1" dirty="0" smtClean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quality of education </a:t>
            </a:r>
            <a:endParaRPr lang="en-US" sz="2800" b="1" dirty="0" smtClean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behaviour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attitudes </a:t>
            </a:r>
            <a:endParaRPr lang="en-US" sz="2800" b="1" dirty="0" smtClean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personal 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leadership &amp; management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60764" y="1565564"/>
            <a:ext cx="7090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Wider Context</a:t>
            </a:r>
            <a:endParaRPr lang="en-GB" sz="28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538" y="6124330"/>
            <a:ext cx="11338168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2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290533"/>
            <a:ext cx="12192000" cy="86177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AIMS :To 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evaluate and discuss the extent to which the current curriculum meets the needs of the whole child.</a:t>
            </a:r>
          </a:p>
          <a:p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To 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 on the ways in which curriculum development and different curriculum models might take greater account of  these needs.</a:t>
            </a:r>
          </a:p>
          <a:p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To 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concrete steps we can take in our own schools to increase our focus on ‘the whole child’.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493" y="77810"/>
            <a:ext cx="3590155" cy="111209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93260" y="1137468"/>
            <a:ext cx="9692640" cy="700340"/>
          </a:xfrm>
        </p:spPr>
        <p:txBody>
          <a:bodyPr>
            <a:normAutofit fontScale="90000"/>
          </a:bodyPr>
          <a:lstStyle/>
          <a:p>
            <a:r>
              <a:rPr lang="en-GB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DISCUSSION: What </a:t>
            </a:r>
            <a:r>
              <a:rPr lang="en-GB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 Tony Little, </a:t>
            </a:r>
            <a:r>
              <a:rPr lang="en-GB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former </a:t>
            </a:r>
            <a:r>
              <a:rPr lang="en-GB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Head of Eton College, </a:t>
            </a:r>
            <a:br>
              <a:rPr lang="en-GB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3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say was the main difference in the curriculum                                           between </a:t>
            </a:r>
            <a:r>
              <a:rPr lang="en-GB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 school and the state sector?</a:t>
            </a:r>
            <a:endParaRPr lang="en-GB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2" descr="http://i.telegraph.co.uk/multimedia/archive/00670/eton-college-404_670124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05360" y="1760539"/>
            <a:ext cx="2771732" cy="1742624"/>
          </a:xfrm>
          <a:prstGeom prst="rect">
            <a:avLst/>
          </a:prstGeom>
          <a:noFill/>
        </p:spPr>
      </p:pic>
      <p:pic>
        <p:nvPicPr>
          <p:cNvPr id="9" name="Picture 6" descr="http://www.etoncollege.com/userfiles/images/homepage/homepage-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9580" y="1800069"/>
            <a:ext cx="2957227" cy="1702643"/>
          </a:xfrm>
          <a:prstGeom prst="rect">
            <a:avLst/>
          </a:prstGeom>
          <a:noFill/>
        </p:spPr>
      </p:pic>
      <p:pic>
        <p:nvPicPr>
          <p:cNvPr id="10" name="Picture 4" descr="http://www.etoncollege.com/userfiles/images/homepage/homepage-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6533" y="3742405"/>
            <a:ext cx="5381118" cy="24398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97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290533"/>
            <a:ext cx="12192000" cy="86177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AIMS :To 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evaluate and discuss the extent to which the current curriculum meets the needs of the whole child.</a:t>
            </a:r>
          </a:p>
          <a:p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To 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 on the ways in which curriculum development and different curriculum models might take greater account of  these needs.</a:t>
            </a:r>
          </a:p>
          <a:p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To 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concrete steps we can take in our own schools to increase our focus on ‘the whole child’.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197" y="67234"/>
            <a:ext cx="3590155" cy="111209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2585" y="600220"/>
            <a:ext cx="9692640" cy="700340"/>
          </a:xfrm>
        </p:spPr>
        <p:txBody>
          <a:bodyPr>
            <a:normAutofit fontScale="90000"/>
          </a:bodyPr>
          <a:lstStyle/>
          <a:p>
            <a:r>
              <a:rPr lang="en-GB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KEY DIFFERENCE: Not </a:t>
            </a:r>
            <a:r>
              <a:rPr lang="en-GB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quality of </a:t>
            </a:r>
            <a:r>
              <a:rPr lang="en-GB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teaching                                        </a:t>
            </a:r>
            <a:r>
              <a:rPr lang="en-GB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learning but </a:t>
            </a:r>
            <a:r>
              <a:rPr lang="en-GB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emphasis </a:t>
            </a:r>
            <a:r>
              <a:rPr lang="en-GB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extra-curricular </a:t>
            </a:r>
            <a:r>
              <a:rPr lang="en-GB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activities</a:t>
            </a:r>
            <a:endParaRPr lang="en-GB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8610" y="1784246"/>
            <a:ext cx="4071966" cy="4401205"/>
          </a:xfrm>
          <a:prstGeom prst="rect">
            <a:avLst/>
          </a:prstGeom>
          <a:gradFill>
            <a:gsLst>
              <a:gs pos="0">
                <a:srgbClr val="EEECE1">
                  <a:lumMod val="90000"/>
                </a:srgbClr>
              </a:gs>
              <a:gs pos="50000">
                <a:srgbClr val="4F81BD">
                  <a:tint val="44500"/>
                  <a:satMod val="16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..he believed that most of his pupils learnt more from "what's not happening in the classroom", a reference to the wide range of extra-curricular activities that offered a broader education than the exam syllabus alone.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10226" y="1056218"/>
            <a:ext cx="5300701" cy="461665"/>
          </a:xfrm>
          <a:prstGeom prst="rect">
            <a:avLst/>
          </a:prstGeom>
          <a:gradFill>
            <a:gsLst>
              <a:gs pos="0">
                <a:srgbClr val="EEECE1">
                  <a:lumMod val="90000"/>
                </a:srgbClr>
              </a:gs>
              <a:gs pos="50000">
                <a:srgbClr val="EEECE1">
                  <a:lumMod val="9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Tony Little: Former Head of Eton School</a:t>
            </a:r>
          </a:p>
        </p:txBody>
      </p:sp>
      <p:pic>
        <p:nvPicPr>
          <p:cNvPr id="12" name="Picture 5" descr="Eton headmaster Tony Little, 20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33737" y="1179326"/>
            <a:ext cx="2638206" cy="158292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901359" y="1833546"/>
            <a:ext cx="3594942" cy="4524315"/>
          </a:xfrm>
          <a:prstGeom prst="rect">
            <a:avLst/>
          </a:prstGeom>
          <a:gradFill>
            <a:gsLst>
              <a:gs pos="0">
                <a:srgbClr val="EEECE1">
                  <a:lumMod val="90000"/>
                </a:srgbClr>
              </a:gs>
              <a:gs pos="50000">
                <a:srgbClr val="1F497D">
                  <a:lumMod val="20000"/>
                  <a:lumOff val="8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1 Encourage them to aim high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2 Celebrate their diverse, individual achievements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3 Give them genuine responsibility to take the lead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4 Allow them to fail and learn from the experience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5 Don’t treat them all the same way, and show them understanding</a:t>
            </a:r>
          </a:p>
        </p:txBody>
      </p:sp>
    </p:spTree>
    <p:extLst>
      <p:ext uri="{BB962C8B-B14F-4D97-AF65-F5344CB8AC3E}">
        <p14:creationId xmlns:p14="http://schemas.microsoft.com/office/powerpoint/2010/main" val="424750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195" y="40567"/>
            <a:ext cx="9692640" cy="132556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> </a:t>
            </a:r>
            <a:r>
              <a:rPr lang="en-GB" dirty="0" smtClean="0">
                <a:solidFill>
                  <a:schemeClr val="bg2">
                    <a:lumMod val="10000"/>
                  </a:schemeClr>
                </a:solidFill>
              </a:rPr>
              <a:t>The new OFSTED Framework</a:t>
            </a:r>
            <a:br>
              <a:rPr lang="en-GB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en-GB" dirty="0" smtClean="0">
                <a:solidFill>
                  <a:schemeClr val="bg2">
                    <a:lumMod val="10000"/>
                  </a:schemeClr>
                </a:solidFill>
              </a:rPr>
              <a:t>  </a:t>
            </a:r>
            <a:r>
              <a:rPr lang="en-GB" sz="2400" dirty="0" smtClean="0">
                <a:solidFill>
                  <a:schemeClr val="bg2">
                    <a:lumMod val="10000"/>
                  </a:schemeClr>
                </a:solidFill>
              </a:rPr>
              <a:t>From September 2019</a:t>
            </a:r>
            <a:endParaRPr lang="en-GB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290533"/>
            <a:ext cx="12192000" cy="86177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AIMS :To 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evaluate and discuss the extent to which the current curriculum meets the needs of the whole child.</a:t>
            </a:r>
          </a:p>
          <a:p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To 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 on the ways in which curriculum development and different curriculum models might take greater account of  these needs.</a:t>
            </a:r>
          </a:p>
          <a:p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To 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concrete steps we can take in our own schools to increase our focus on ‘the whole child’.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95" y="0"/>
            <a:ext cx="3590155" cy="11120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83127" y="796721"/>
            <a:ext cx="10675423" cy="54938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	      </a:t>
            </a:r>
            <a:endParaRPr lang="en-US" b="1" dirty="0" smtClean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b="1" dirty="0" smtClean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Personal 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 </a:t>
            </a:r>
            <a:endParaRPr lang="en-US" sz="2400" b="1" dirty="0" smtClean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9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Inspectors </a:t>
            </a:r>
            <a:r>
              <a:rPr lang="en-US" sz="19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 make a judgement on the personal development of learners by evaluating the extent to </a:t>
            </a:r>
            <a:r>
              <a:rPr lang="en-US" sz="19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</a:t>
            </a:r>
            <a:endParaRPr lang="en-US" sz="19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9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9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curriculum extends beyond the academic, technical or vocational. It provides for learners’ broader development, enabling them to develop and discover their interests and talents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9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9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curriculum and the provider’s wider work support learners to develop their character – including their resilience, confidence and independence – and help them know how to keep physically and mentally healthy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9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</a:t>
            </a:r>
            <a:r>
              <a:rPr lang="en-US" sz="19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stage of education, the provider prepares learners for future success in their next steps</a:t>
            </a:r>
            <a:r>
              <a:rPr lang="en-US" sz="1900" dirty="0"/>
              <a:t> </a:t>
            </a:r>
            <a:endParaRPr lang="en-US" sz="1900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9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9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provider prepares learners for life in modern Britain by: </a:t>
            </a:r>
            <a:endParaRPr lang="en-US" sz="1900" b="1" dirty="0" smtClean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9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</a:t>
            </a:r>
            <a:r>
              <a:rPr lang="en-US" sz="19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equipping </a:t>
            </a:r>
            <a:r>
              <a:rPr lang="en-US" sz="19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them to be responsible, respectful, active citizens who contribute positively </a:t>
            </a:r>
            <a:r>
              <a:rPr lang="en-US" sz="19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</a:p>
          <a:p>
            <a:r>
              <a:rPr lang="en-US" sz="19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society                                                                                                                                                                              	 − developing </a:t>
            </a:r>
            <a:r>
              <a:rPr lang="en-US" sz="19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their understanding of fundamental British values </a:t>
            </a:r>
            <a:endParaRPr lang="en-US" sz="1900" b="1" dirty="0" smtClean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9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− </a:t>
            </a:r>
            <a:r>
              <a:rPr lang="en-US" sz="19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developing their understanding and appreciation of diversity </a:t>
            </a:r>
            <a:endParaRPr lang="en-US" sz="1900" b="1" dirty="0" smtClean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9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− </a:t>
            </a:r>
            <a:r>
              <a:rPr lang="en-US" sz="19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celebrating what we have in common and promoting </a:t>
            </a:r>
            <a:r>
              <a:rPr lang="en-US" sz="1900" b="1" spc="10" dirty="0" smtClean="0">
                <a:solidFill>
                  <a:srgbClr val="E5DEDB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respect </a:t>
            </a:r>
            <a:r>
              <a:rPr lang="en-US" sz="1900" b="1" spc="10" dirty="0">
                <a:solidFill>
                  <a:srgbClr val="E5DEDB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different </a:t>
            </a:r>
            <a:r>
              <a:rPr lang="en-US" sz="1900" b="1" spc="10" dirty="0" smtClean="0">
                <a:solidFill>
                  <a:srgbClr val="E5DEDB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protected</a:t>
            </a:r>
          </a:p>
          <a:p>
            <a:r>
              <a:rPr lang="en-US" sz="1900" b="1" spc="10" dirty="0">
                <a:solidFill>
                  <a:srgbClr val="E5DEDB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b="1" spc="10" dirty="0" smtClean="0">
                <a:solidFill>
                  <a:srgbClr val="E5DEDB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</a:t>
            </a:r>
            <a:r>
              <a:rPr lang="en-US" sz="1900" b="1" spc="10" dirty="0">
                <a:solidFill>
                  <a:srgbClr val="E5DEDB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characteristics as defined in law</a:t>
            </a:r>
            <a:r>
              <a:rPr lang="en-US" sz="1900" b="1" spc="10" dirty="0" smtClean="0">
                <a:solidFill>
                  <a:srgbClr val="E5DEDB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1900" b="1" spc="10" dirty="0">
              <a:solidFill>
                <a:srgbClr val="E5DEDB">
                  <a:lumMod val="1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3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290533"/>
            <a:ext cx="12192000" cy="86177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AIMS :To 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evaluate and discuss the extent to which the current curriculum meets the needs of the whole child.</a:t>
            </a:r>
          </a:p>
          <a:p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To 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 on the ways in which curriculum development and different curriculum models might take greater account of  these needs.</a:t>
            </a:r>
          </a:p>
          <a:p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To 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concrete steps we can take in our own schools to increase our focus on ‘the whole child’.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269" y="32455"/>
            <a:ext cx="3093034" cy="95810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258274"/>
            <a:ext cx="9692640" cy="1325562"/>
          </a:xfrm>
        </p:spPr>
        <p:txBody>
          <a:bodyPr>
            <a:noAutofit/>
          </a:bodyPr>
          <a:lstStyle/>
          <a:p>
            <a:r>
              <a:rPr lang="en-GB" sz="32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‘Something needs to change – for the good of the     children’ </a:t>
            </a:r>
            <a:r>
              <a:rPr lang="en-GB" sz="20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John Bryant, </a:t>
            </a:r>
            <a:r>
              <a:rPr lang="en-GB" sz="2000" b="1" dirty="0" err="1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Headteacher</a:t>
            </a:r>
            <a:r>
              <a:rPr lang="en-GB" sz="20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Arthur Bugler Primary School, Essex</a:t>
            </a:r>
            <a:endParaRPr lang="en-GB" sz="20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664" y="1144017"/>
            <a:ext cx="9919052" cy="4993057"/>
          </a:xfrm>
          <a:prstGeom prst="rect">
            <a:avLst/>
          </a:prstGeom>
          <a:solidFill>
            <a:schemeClr val="tx2"/>
          </a:solidFill>
        </p:spPr>
      </p:pic>
    </p:spTree>
    <p:extLst>
      <p:ext uri="{BB962C8B-B14F-4D97-AF65-F5344CB8AC3E}">
        <p14:creationId xmlns:p14="http://schemas.microsoft.com/office/powerpoint/2010/main" val="428241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290533"/>
            <a:ext cx="12192000" cy="86177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AIMS :To 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evaluate and discuss the extent to which the current curriculum meets the needs of the whole child.</a:t>
            </a:r>
          </a:p>
          <a:p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To 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 on the ways in which curriculum development and different curriculum models might take greater account of  these needs.</a:t>
            </a:r>
          </a:p>
          <a:p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To 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concrete steps we can take in our own schools to increase our focus on ‘the whole child’.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936" y="-43658"/>
            <a:ext cx="3590155" cy="111209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10956" y="816849"/>
            <a:ext cx="9692640" cy="710793"/>
          </a:xfrm>
        </p:spPr>
        <p:txBody>
          <a:bodyPr>
            <a:normAutofit/>
          </a:bodyPr>
          <a:lstStyle/>
          <a:p>
            <a:r>
              <a:rPr lang="en-GB" sz="3600" dirty="0" smtClean="0">
                <a:solidFill>
                  <a:schemeClr val="tx2">
                    <a:lumMod val="10000"/>
                  </a:schemeClr>
                </a:solidFill>
              </a:rPr>
              <a:t>The importance of personal development </a:t>
            </a:r>
            <a:r>
              <a:rPr lang="en-GB" dirty="0" smtClean="0">
                <a:solidFill>
                  <a:schemeClr val="tx2">
                    <a:lumMod val="10000"/>
                  </a:schemeClr>
                </a:solidFill>
              </a:rPr>
              <a:t>….</a:t>
            </a:r>
            <a:endParaRPr lang="en-GB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0956" y="1694408"/>
            <a:ext cx="9642764" cy="1323439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Intelligence plus character – that is the goal of true education. The complete education gives one not only power of concentration, but worthy objectives upon which to concentrate.</a:t>
            </a:r>
            <a:br>
              <a:rPr lang="en-US" sz="2000" b="1" i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Martin Luther King Jr, ‘The purpose of education</a:t>
            </a:r>
            <a:r>
              <a:rPr lang="en-US" sz="2000" dirty="0">
                <a:solidFill>
                  <a:schemeClr val="bg1"/>
                </a:solidFill>
              </a:rPr>
              <a:t>’ 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0957" y="3141511"/>
            <a:ext cx="9642764" cy="1323439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</a:rPr>
              <a:t>Rab</a:t>
            </a:r>
            <a:r>
              <a:rPr lang="en-US" sz="2000" b="1" dirty="0">
                <a:solidFill>
                  <a:schemeClr val="bg1"/>
                </a:solidFill>
              </a:rPr>
              <a:t> Butler, </a:t>
            </a:r>
            <a:r>
              <a:rPr lang="en-US" sz="2000" b="1" i="1" dirty="0">
                <a:solidFill>
                  <a:schemeClr val="bg1"/>
                </a:solidFill>
              </a:rPr>
              <a:t>the architect of universal education in England, </a:t>
            </a:r>
            <a:r>
              <a:rPr lang="en-US" sz="2000" b="1" i="1" dirty="0" smtClean="0">
                <a:solidFill>
                  <a:schemeClr val="bg1"/>
                </a:solidFill>
              </a:rPr>
              <a:t>claimed that </a:t>
            </a:r>
            <a:r>
              <a:rPr lang="en-US" sz="2000" b="1" i="1" dirty="0">
                <a:solidFill>
                  <a:schemeClr val="bg1"/>
                </a:solidFill>
              </a:rPr>
              <a:t>the </a:t>
            </a:r>
            <a:r>
              <a:rPr lang="en-US" sz="2000" b="1" i="1" dirty="0" smtClean="0">
                <a:solidFill>
                  <a:schemeClr val="bg1"/>
                </a:solidFill>
              </a:rPr>
              <a:t>rationale behind </a:t>
            </a:r>
            <a:r>
              <a:rPr lang="en-US" sz="2000" b="1" i="1" dirty="0">
                <a:solidFill>
                  <a:schemeClr val="bg1"/>
                </a:solidFill>
              </a:rPr>
              <a:t>the 1944 Education Act </a:t>
            </a:r>
            <a:r>
              <a:rPr lang="en-US" sz="2000" b="1" i="1" dirty="0" smtClean="0">
                <a:solidFill>
                  <a:schemeClr val="bg1"/>
                </a:solidFill>
              </a:rPr>
              <a:t>was to develop ‘our </a:t>
            </a:r>
            <a:r>
              <a:rPr lang="en-US" sz="2000" b="1" i="1" dirty="0">
                <a:solidFill>
                  <a:schemeClr val="bg1"/>
                </a:solidFill>
              </a:rPr>
              <a:t>most abiding assets and richest resources – the character and competence of a great people’</a:t>
            </a:r>
            <a:endParaRPr lang="en-GB" sz="2000" b="1" i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956" y="4777577"/>
            <a:ext cx="9692640" cy="1323439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Aristotle </a:t>
            </a:r>
            <a:r>
              <a:rPr lang="en-US" sz="2000" b="1" i="1" dirty="0">
                <a:solidFill>
                  <a:schemeClr val="bg1"/>
                </a:solidFill>
              </a:rPr>
              <a:t>argued that the ‘good life’ – a life in which humans ‘flourish’ to the greatest extent possible – is achieved by developing good character through acting in accordance with a series of moral virtues such as courage, temperance, </a:t>
            </a:r>
            <a:r>
              <a:rPr lang="en-US" sz="2000" b="1" i="1" dirty="0" smtClean="0">
                <a:solidFill>
                  <a:schemeClr val="bg1"/>
                </a:solidFill>
              </a:rPr>
              <a:t>generosity…….</a:t>
            </a:r>
            <a:endParaRPr lang="en-GB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01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View">
  <a:themeElements>
    <a:clrScheme name="Custom 4">
      <a:dk1>
        <a:srgbClr val="BFBFBF"/>
      </a:dk1>
      <a:lt1>
        <a:sysClr val="window" lastClr="FFFFFF"/>
      </a:lt1>
      <a:dk2>
        <a:srgbClr val="A9D5F3"/>
      </a:dk2>
      <a:lt2>
        <a:srgbClr val="E5DEDB"/>
      </a:lt2>
      <a:accent1>
        <a:srgbClr val="0070C0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TM03457515[[fn=View]]</Template>
  <TotalTime>809</TotalTime>
  <Words>1583</Words>
  <Application>Microsoft Office PowerPoint</Application>
  <PresentationFormat>Widescreen</PresentationFormat>
  <Paragraphs>128</Paragraphs>
  <Slides>19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Century Schoolbook</vt:lpstr>
      <vt:lpstr>Wingdings</vt:lpstr>
      <vt:lpstr>Wingdings 2</vt:lpstr>
      <vt:lpstr>View</vt:lpstr>
      <vt:lpstr>1_Office Theme</vt:lpstr>
      <vt:lpstr>Workshop B:  The Whole Child</vt:lpstr>
      <vt:lpstr>Aims of this session: </vt:lpstr>
      <vt:lpstr>Stimulus 1:  Pink Floyd,  ‘Another Brick in the Wall’ </vt:lpstr>
      <vt:lpstr>PowerPoint Presentation</vt:lpstr>
      <vt:lpstr>DISCUSSION: What did Tony Little,  former Head of Eton College,  say was the main difference in the curriculum                                           between his school and the state sector?</vt:lpstr>
      <vt:lpstr>THE KEY DIFFERENCE: Not the quality of teaching                                        and learning but the emphasis on extra-curricular                          activities</vt:lpstr>
      <vt:lpstr>     The new OFSTED Framework   From September 2019</vt:lpstr>
      <vt:lpstr>‘Something needs to change – for the good of the     children’ John Bryant, Headteacher – Arthur Bugler Primary School, Essex</vt:lpstr>
      <vt:lpstr>The importance of personal development ….</vt:lpstr>
      <vt:lpstr>DISCUSSION: how does our existing                                          curriculum develop the whole child?</vt:lpstr>
      <vt:lpstr>Designing a curriculum based on  the whole child:</vt:lpstr>
      <vt:lpstr>School 21 – Newham, East London</vt:lpstr>
      <vt:lpstr>DISCUSSION: How do we innovate and                                         change our curriculum to meet the needs of the whole child?</vt:lpstr>
      <vt:lpstr>The importance of student engagement</vt:lpstr>
      <vt:lpstr>PowerPoint Presentation</vt:lpstr>
      <vt:lpstr>Bramcote College Graduation Audit – Simon Morton</vt:lpstr>
      <vt:lpstr>Bramcote College Graduation Audit – Simon Morton</vt:lpstr>
      <vt:lpstr>DISCUSSION: What concrete steps can we take to increase the focus on the ‘whole child’ in our schools or in our classrooms?</vt:lpstr>
      <vt:lpstr>Tell me what have you done today to feel proud – Heather Small</vt:lpstr>
    </vt:vector>
  </TitlesOfParts>
  <Company>The White Hills Park Federation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Workshop A:  Low Stakes Testing</dc:title>
  <dc:creator>Lisa Rockley</dc:creator>
  <cp:lastModifiedBy>Karsten Stephan</cp:lastModifiedBy>
  <cp:revision>57</cp:revision>
  <dcterms:created xsi:type="dcterms:W3CDTF">2019-06-03T08:33:04Z</dcterms:created>
  <dcterms:modified xsi:type="dcterms:W3CDTF">2019-06-24T08:56:50Z</dcterms:modified>
</cp:coreProperties>
</file>